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4" r:id="rId13"/>
    <p:sldId id="265" r:id="rId14"/>
    <p:sldId id="269" r:id="rId15"/>
    <p:sldId id="271" r:id="rId16"/>
    <p:sldId id="270" r:id="rId17"/>
    <p:sldId id="272" r:id="rId18"/>
    <p:sldId id="273" r:id="rId19"/>
    <p:sldId id="274" r:id="rId20"/>
    <p:sldId id="276" r:id="rId21"/>
    <p:sldId id="279" r:id="rId22"/>
    <p:sldId id="277" r:id="rId23"/>
    <p:sldId id="278" r:id="rId24"/>
    <p:sldId id="275" r:id="rId25"/>
  </p:sldIdLst>
  <p:sldSz cx="9144000" cy="6858000" type="screen4x3"/>
  <p:notesSz cx="6797675" cy="9926638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4660"/>
  </p:normalViewPr>
  <p:slideViewPr>
    <p:cSldViewPr>
      <p:cViewPr>
        <p:scale>
          <a:sx n="57" d="100"/>
          <a:sy n="57" d="100"/>
        </p:scale>
        <p:origin x="-1104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6C1C0-451E-43D8-A860-2ECB47593A38}" type="datetimeFigureOut">
              <a:rPr lang="en-AU" smtClean="0"/>
              <a:t>13/03/2016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439DC-B30A-4A36-9BC6-0FE839C91D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509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3802B-93C2-4E8C-89B5-03790BFED285}" type="datetimeFigureOut">
              <a:rPr lang="en-AU" smtClean="0"/>
              <a:t>13/03/2016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B9DEA-4130-4B7A-9EB6-0B94DB158C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3185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B9DEA-4130-4B7A-9EB6-0B94DB158C69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1710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C40-F871-4FC5-9191-2C060F28CC0F}" type="datetimeFigureOut">
              <a:rPr lang="en-AU" smtClean="0"/>
              <a:t>13/03/2016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B79B1F-2B88-4CE9-AB7C-3AC450698CF5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C40-F871-4FC5-9191-2C060F28CC0F}" type="datetimeFigureOut">
              <a:rPr lang="en-AU" smtClean="0"/>
              <a:t>13/03/2016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B1F-2B88-4CE9-AB7C-3AC450698CF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C40-F871-4FC5-9191-2C060F28CC0F}" type="datetimeFigureOut">
              <a:rPr lang="en-AU" smtClean="0"/>
              <a:t>13/03/2016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B1F-2B88-4CE9-AB7C-3AC450698CF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C40-F871-4FC5-9191-2C060F28CC0F}" type="datetimeFigureOut">
              <a:rPr lang="en-AU" smtClean="0"/>
              <a:t>13/03/2016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B1F-2B88-4CE9-AB7C-3AC450698CF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C40-F871-4FC5-9191-2C060F28CC0F}" type="datetimeFigureOut">
              <a:rPr lang="en-AU" smtClean="0"/>
              <a:t>13/03/2016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B1F-2B88-4CE9-AB7C-3AC450698CF5}" type="slidenum">
              <a:rPr lang="en-AU" smtClean="0"/>
              <a:t>‹#›</a:t>
            </a:fld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C40-F871-4FC5-9191-2C060F28CC0F}" type="datetimeFigureOut">
              <a:rPr lang="en-AU" smtClean="0"/>
              <a:t>13/03/2016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B1F-2B88-4CE9-AB7C-3AC450698CF5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C40-F871-4FC5-9191-2C060F28CC0F}" type="datetimeFigureOut">
              <a:rPr lang="en-AU" smtClean="0"/>
              <a:t>13/03/2016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B1F-2B88-4CE9-AB7C-3AC450698CF5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C40-F871-4FC5-9191-2C060F28CC0F}" type="datetimeFigureOut">
              <a:rPr lang="en-AU" smtClean="0"/>
              <a:t>13/03/2016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B1F-2B88-4CE9-AB7C-3AC450698CF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C40-F871-4FC5-9191-2C060F28CC0F}" type="datetimeFigureOut">
              <a:rPr lang="en-AU" smtClean="0"/>
              <a:t>13/03/2016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B1F-2B88-4CE9-AB7C-3AC450698CF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C40-F871-4FC5-9191-2C060F28CC0F}" type="datetimeFigureOut">
              <a:rPr lang="en-AU" smtClean="0"/>
              <a:t>13/03/2016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B1F-2B88-4CE9-AB7C-3AC450698CF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C40-F871-4FC5-9191-2C060F28CC0F}" type="datetimeFigureOut">
              <a:rPr lang="en-AU" smtClean="0"/>
              <a:t>13/03/2016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B1F-2B88-4CE9-AB7C-3AC450698CF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02AC40-F871-4FC5-9191-2C060F28CC0F}" type="datetimeFigureOut">
              <a:rPr lang="en-AU" smtClean="0"/>
              <a:t>13/03/2016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B79B1F-2B88-4CE9-AB7C-3AC450698CF5}" type="slidenum">
              <a:rPr lang="en-AU" smtClean="0"/>
              <a:t>‹#›</a:t>
            </a:fld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835624"/>
          </a:xfrm>
        </p:spPr>
        <p:txBody>
          <a:bodyPr>
            <a:normAutofit/>
          </a:bodyPr>
          <a:lstStyle/>
          <a:p>
            <a:r>
              <a:rPr lang="en-AU" sz="4400" b="1" dirty="0" smtClean="0"/>
              <a:t>STEP UP BEHAVIOUR LEVELS</a:t>
            </a:r>
            <a:endParaRPr lang="en-AU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 smtClean="0"/>
          </a:p>
          <a:p>
            <a:pPr algn="ctr"/>
            <a:r>
              <a:rPr lang="en-AU" sz="2400" b="1" dirty="0" smtClean="0"/>
              <a:t>WALLERAWANG PUBLIC SCHOOL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AU" dirty="0">
              <a:latin typeface="Times New Roman"/>
            </a:endParaRPr>
          </a:p>
          <a:p>
            <a:endParaRPr lang="en-AU" dirty="0">
              <a:latin typeface="Times New Roman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duotone>
              <a:srgbClr val="4F81BD">
                <a:shade val="45000"/>
                <a:satMod val="135000"/>
              </a:srgbClr>
              <a:prstClr val="white"/>
            </a:duotone>
          </a:blip>
          <a:srcRect/>
          <a:stretch>
            <a:fillRect/>
          </a:stretch>
        </p:blipFill>
        <p:spPr bwMode="auto">
          <a:xfrm>
            <a:off x="2987824" y="620688"/>
            <a:ext cx="2736304" cy="33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03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47081"/>
            <a:ext cx="7429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Sometimes, we may even be given a </a:t>
            </a:r>
            <a:r>
              <a:rPr lang="en-AU" sz="2400" b="1" dirty="0" smtClean="0">
                <a:solidFill>
                  <a:srgbClr val="FF0000"/>
                </a:solidFill>
              </a:rPr>
              <a:t>Red Card </a:t>
            </a:r>
            <a:r>
              <a:rPr lang="en-AU" sz="2400" dirty="0" smtClean="0"/>
              <a:t>straight away for our behaviour, especially if we are violent, abusive or acting dangerously.</a:t>
            </a:r>
            <a:endParaRPr lang="en-AU" sz="2400" dirty="0"/>
          </a:p>
        </p:txBody>
      </p:sp>
      <p:pic>
        <p:nvPicPr>
          <p:cNvPr id="5" name="Picture 4" descr="C:\Users\kmccann2\AppData\Local\Microsoft\Windows\Temporary Internet Files\Content.IE5\J29MMLP3\MC900433818[1]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924944"/>
            <a:ext cx="1656184" cy="192751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le 5"/>
          <p:cNvSpPr/>
          <p:nvPr/>
        </p:nvSpPr>
        <p:spPr>
          <a:xfrm>
            <a:off x="1439652" y="2579810"/>
            <a:ext cx="2880320" cy="3888432"/>
          </a:xfrm>
          <a:prstGeom prst="roundRect">
            <a:avLst/>
          </a:prstGeom>
          <a:noFill/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Wallerawang Public School</a:t>
            </a:r>
            <a:endParaRPr kumimoji="0" lang="en-AU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Red </a:t>
            </a:r>
            <a:r>
              <a:rPr kumimoji="0" lang="en-A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Card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lang="en-AU" sz="1400" b="1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Given to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Teacher: ___________________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Date issued: __________________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Parent’s Signature: _____________________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759" y="3481881"/>
            <a:ext cx="648072" cy="77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76928" y="4515759"/>
            <a:ext cx="2405767" cy="2309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Rectangle 2"/>
          <p:cNvSpPr/>
          <p:nvPr/>
        </p:nvSpPr>
        <p:spPr>
          <a:xfrm>
            <a:off x="2483768" y="260648"/>
            <a:ext cx="34676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Red Cards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4587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5138" y="1052736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AU" sz="2000" dirty="0">
                <a:solidFill>
                  <a:prstClr val="black"/>
                </a:solidFill>
              </a:rPr>
              <a:t>If we get two </a:t>
            </a:r>
            <a:r>
              <a:rPr lang="en-AU" sz="2000" b="1" dirty="0">
                <a:solidFill>
                  <a:srgbClr val="FF0000"/>
                </a:solidFill>
              </a:rPr>
              <a:t>Red Cards </a:t>
            </a:r>
            <a:r>
              <a:rPr lang="en-AU" sz="2000" dirty="0">
                <a:solidFill>
                  <a:prstClr val="black"/>
                </a:solidFill>
              </a:rPr>
              <a:t>at </a:t>
            </a:r>
            <a:r>
              <a:rPr lang="en-AU" sz="2000" b="1" dirty="0">
                <a:solidFill>
                  <a:srgbClr val="00B050"/>
                </a:solidFill>
              </a:rPr>
              <a:t>GREEN LEVEL</a:t>
            </a:r>
            <a:r>
              <a:rPr lang="en-AU" sz="2000" dirty="0">
                <a:solidFill>
                  <a:prstClr val="black"/>
                </a:solidFill>
              </a:rPr>
              <a:t>, then we will have to drop to </a:t>
            </a:r>
            <a:r>
              <a:rPr lang="en-AU" sz="2000" b="1" dirty="0">
                <a:solidFill>
                  <a:srgbClr val="FF0000"/>
                </a:solidFill>
              </a:rPr>
              <a:t>RED LEVEL</a:t>
            </a:r>
            <a:r>
              <a:rPr lang="en-AU" sz="2000" dirty="0">
                <a:solidFill>
                  <a:prstClr val="black"/>
                </a:solidFill>
              </a:rPr>
              <a:t>, no matter how many </a:t>
            </a:r>
            <a:r>
              <a:rPr lang="en-AU" sz="2000" b="1" dirty="0">
                <a:solidFill>
                  <a:srgbClr val="00B050"/>
                </a:solidFill>
              </a:rPr>
              <a:t>green ticks </a:t>
            </a:r>
            <a:r>
              <a:rPr lang="en-AU" sz="2000" dirty="0">
                <a:solidFill>
                  <a:prstClr val="black"/>
                </a:solidFill>
              </a:rPr>
              <a:t>we have. Our parents will be called in for a meeting.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3464" y="4365104"/>
            <a:ext cx="60486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Sometimes, if our behaviour is extremely disruptive or violent we may get a </a:t>
            </a:r>
            <a:r>
              <a:rPr lang="en-AU" sz="2000" b="1" dirty="0" smtClean="0"/>
              <a:t>suspension</a:t>
            </a:r>
            <a:r>
              <a:rPr lang="en-AU" sz="2000" dirty="0" smtClean="0"/>
              <a:t>.</a:t>
            </a:r>
          </a:p>
          <a:p>
            <a:r>
              <a:rPr lang="en-AU" sz="2000" dirty="0" smtClean="0"/>
              <a:t>Teachers, Executive Staff and our Parents will have to have a meeting.  This is very serious……</a:t>
            </a:r>
            <a:endParaRPr lang="en-A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3052975"/>
            <a:ext cx="3504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At other levels, we only need one </a:t>
            </a:r>
            <a:r>
              <a:rPr lang="en-AU" b="1" dirty="0" smtClean="0">
                <a:solidFill>
                  <a:srgbClr val="FF0000"/>
                </a:solidFill>
              </a:rPr>
              <a:t>Red Card or Even Red Crosses </a:t>
            </a:r>
            <a:r>
              <a:rPr lang="en-AU" dirty="0" smtClean="0"/>
              <a:t>to drop back…….</a:t>
            </a:r>
            <a:endParaRPr lang="en-AU" dirty="0"/>
          </a:p>
        </p:txBody>
      </p:sp>
      <p:pic>
        <p:nvPicPr>
          <p:cNvPr id="5" name="Picture 4" descr="C:\Users\kmccann2\AppData\Local\Microsoft\Windows\Temporary Internet Files\Content.IE5\J29MMLP3\MC900433818[1]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424" y="4725144"/>
            <a:ext cx="1356041" cy="1437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714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3568" y="908720"/>
            <a:ext cx="7776864" cy="2592288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Exceptional Level – Consistent Outstanding Behaviour</a:t>
            </a:r>
          </a:p>
          <a:p>
            <a:pPr marL="342900" marR="0" lvl="0" indent="-34290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"/>
              <a:tabLst/>
              <a:defRPr/>
            </a:pPr>
            <a:r>
              <a:rPr kumimoji="0" lang="en-AU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2 Green Ticks</a:t>
            </a:r>
          </a:p>
          <a:p>
            <a:pPr marL="342900" marR="0" lvl="0" indent="-34290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"/>
              <a:tabLst/>
              <a:defRPr/>
            </a:pPr>
            <a:r>
              <a:rPr kumimoji="0" lang="en-AU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Following all school rules</a:t>
            </a:r>
          </a:p>
          <a:p>
            <a:pPr marL="342900" marR="0" lvl="0" indent="-34290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"/>
              <a:tabLst/>
              <a:defRPr/>
            </a:pPr>
            <a:r>
              <a:rPr kumimoji="0" lang="en-AU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Being an outstanding role model</a:t>
            </a:r>
          </a:p>
          <a:p>
            <a:pPr marL="342900" marR="0" lvl="0" indent="-34290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/>
              <a:buChar char=""/>
              <a:tabLst/>
              <a:defRPr/>
            </a:pPr>
            <a:r>
              <a:rPr kumimoji="0" lang="en-AU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Being a great school citizen</a:t>
            </a:r>
          </a:p>
        </p:txBody>
      </p:sp>
      <p:pic>
        <p:nvPicPr>
          <p:cNvPr id="3" name="Picture 2" descr="C:\Users\kmccann2\AppData\Local\Microsoft\Windows\Temporary Internet Files\Content.IE5\WBU47KDD\MC900433820[1]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433" y="2131477"/>
            <a:ext cx="1217930" cy="12179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838804" y="3931421"/>
            <a:ext cx="7632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Sometimes, when our behaviour is </a:t>
            </a:r>
            <a:r>
              <a:rPr lang="en-AU" b="1" dirty="0" smtClean="0"/>
              <a:t>consistently outstanding, </a:t>
            </a:r>
            <a:r>
              <a:rPr lang="en-AU" dirty="0" smtClean="0"/>
              <a:t>our teacher will move our name into the </a:t>
            </a:r>
            <a:r>
              <a:rPr lang="en-AU" b="1" dirty="0" smtClean="0">
                <a:solidFill>
                  <a:srgbClr val="7030A0"/>
                </a:solidFill>
              </a:rPr>
              <a:t>EXCEPTIONAL LEVEL</a:t>
            </a:r>
            <a:r>
              <a:rPr lang="en-AU" b="1" dirty="0" smtClean="0"/>
              <a:t>.</a:t>
            </a:r>
          </a:p>
          <a:p>
            <a:endParaRPr lang="en-AU" b="1" dirty="0"/>
          </a:p>
          <a:p>
            <a:r>
              <a:rPr lang="en-AU" dirty="0" smtClean="0"/>
              <a:t>This means that we will get </a:t>
            </a:r>
            <a:r>
              <a:rPr lang="en-AU" b="1" dirty="0" smtClean="0"/>
              <a:t>two </a:t>
            </a:r>
            <a:r>
              <a:rPr lang="en-AU" b="1" dirty="0" smtClean="0">
                <a:solidFill>
                  <a:srgbClr val="00B050"/>
                </a:solidFill>
              </a:rPr>
              <a:t>Green Ticks </a:t>
            </a:r>
            <a:r>
              <a:rPr lang="en-AU" dirty="0" smtClean="0"/>
              <a:t>on our card at the end of each day. </a:t>
            </a:r>
          </a:p>
          <a:p>
            <a:endParaRPr lang="en-AU" dirty="0"/>
          </a:p>
          <a:p>
            <a:r>
              <a:rPr lang="en-AU" dirty="0" smtClean="0"/>
              <a:t>We can still get other </a:t>
            </a:r>
            <a:r>
              <a:rPr lang="en-AU" b="1" dirty="0" smtClean="0">
                <a:solidFill>
                  <a:srgbClr val="00B050"/>
                </a:solidFill>
              </a:rPr>
              <a:t>Green Ticks</a:t>
            </a:r>
            <a:r>
              <a:rPr lang="en-AU" dirty="0" smtClean="0"/>
              <a:t> for doing great things.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49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412776"/>
            <a:ext cx="7056784" cy="1887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We want to get as many </a:t>
            </a:r>
            <a:r>
              <a:rPr lang="en-AU" sz="2800" b="1" dirty="0" smtClean="0">
                <a:solidFill>
                  <a:srgbClr val="00B050"/>
                </a:solidFill>
              </a:rPr>
              <a:t>Green Ticks </a:t>
            </a:r>
            <a:r>
              <a:rPr lang="en-AU" sz="2800" dirty="0" smtClean="0"/>
              <a:t>as we can so that we can work through our </a:t>
            </a:r>
          </a:p>
          <a:p>
            <a:r>
              <a:rPr lang="en-AU" sz="2800" b="1" dirty="0" smtClean="0"/>
              <a:t>POSITIVE BEHAVIOUR LEVELS </a:t>
            </a:r>
            <a:r>
              <a:rPr lang="en-AU" sz="2800" b="1" dirty="0" smtClean="0">
                <a:solidFill>
                  <a:srgbClr val="92D050"/>
                </a:solidFill>
                <a:sym typeface="Wingdings"/>
              </a:rPr>
              <a:t></a:t>
            </a:r>
            <a:endParaRPr lang="en-AU" sz="2800" b="1" dirty="0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3573016"/>
            <a:ext cx="7632848" cy="2318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We don’t want to get </a:t>
            </a:r>
            <a:r>
              <a:rPr lang="en-AU" sz="2800" dirty="0" smtClean="0">
                <a:solidFill>
                  <a:srgbClr val="FF0000"/>
                </a:solidFill>
              </a:rPr>
              <a:t>Red Crosses </a:t>
            </a:r>
            <a:r>
              <a:rPr lang="en-AU" sz="2800" dirty="0" smtClean="0"/>
              <a:t>or </a:t>
            </a:r>
            <a:r>
              <a:rPr lang="en-AU" sz="2800" dirty="0" smtClean="0">
                <a:solidFill>
                  <a:srgbClr val="FF0000"/>
                </a:solidFill>
              </a:rPr>
              <a:t>Red Cards</a:t>
            </a:r>
            <a:r>
              <a:rPr lang="en-AU" sz="2800" dirty="0" smtClean="0"/>
              <a:t>.</a:t>
            </a:r>
            <a:r>
              <a:rPr lang="en-AU" sz="2800" dirty="0" smtClean="0">
                <a:solidFill>
                  <a:srgbClr val="FF0000"/>
                </a:solidFill>
              </a:rPr>
              <a:t> </a:t>
            </a:r>
            <a:r>
              <a:rPr lang="en-AU" sz="2800" b="1" dirty="0" smtClean="0">
                <a:solidFill>
                  <a:srgbClr val="FF0000"/>
                </a:solidFill>
                <a:sym typeface="Wingdings"/>
              </a:rPr>
              <a:t></a:t>
            </a:r>
            <a:endParaRPr lang="en-AU" sz="2800" dirty="0" smtClean="0">
              <a:solidFill>
                <a:srgbClr val="FF0000"/>
              </a:solidFill>
            </a:endParaRPr>
          </a:p>
          <a:p>
            <a:r>
              <a:rPr lang="en-AU" sz="2800" dirty="0" smtClean="0"/>
              <a:t>These take away </a:t>
            </a:r>
            <a:r>
              <a:rPr lang="en-AU" sz="2800" dirty="0" smtClean="0">
                <a:solidFill>
                  <a:srgbClr val="00B050"/>
                </a:solidFill>
              </a:rPr>
              <a:t>Green Ticks </a:t>
            </a:r>
            <a:r>
              <a:rPr lang="en-AU" sz="2800" dirty="0" smtClean="0"/>
              <a:t>and mean that we get </a:t>
            </a:r>
            <a:r>
              <a:rPr lang="en-AU" sz="2800" b="1" dirty="0" smtClean="0"/>
              <a:t>consequences</a:t>
            </a:r>
            <a:r>
              <a:rPr lang="en-AU" sz="2800" dirty="0" smtClean="0"/>
              <a:t> for negative behaviour.</a:t>
            </a:r>
            <a:endParaRPr lang="en-AU" sz="2800" dirty="0"/>
          </a:p>
        </p:txBody>
      </p:sp>
      <p:pic>
        <p:nvPicPr>
          <p:cNvPr id="4" name="Picture 3" descr="C:\Users\kmccann2\AppData\Local\Microsoft\Windows\Temporary Internet Files\Content.IE5\J29MMLP3\MC900433818[1]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551" y="5301208"/>
            <a:ext cx="1356041" cy="1437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kmccann2\AppData\Local\Microsoft\Windows\Temporary Internet Files\Content.IE5\WBU47KDD\MC900433820[1]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292" y="2356721"/>
            <a:ext cx="1368152" cy="138383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691680" y="260648"/>
            <a:ext cx="4951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Step Up Levels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417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08720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If we maintain positive behaviour, follow school, playground and classroom rules and be </a:t>
            </a:r>
            <a:r>
              <a:rPr lang="en-AU" sz="2400" b="1" dirty="0" smtClean="0"/>
              <a:t>great school citizens </a:t>
            </a:r>
            <a:r>
              <a:rPr lang="en-AU" sz="2400" dirty="0" smtClean="0"/>
              <a:t>then we will move through the Level System.</a:t>
            </a:r>
            <a:endParaRPr lang="en-A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4005064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We will all start the school year on the </a:t>
            </a:r>
            <a:r>
              <a:rPr lang="en-AU" sz="2400" b="1" dirty="0" smtClean="0">
                <a:solidFill>
                  <a:srgbClr val="00B050"/>
                </a:solidFill>
              </a:rPr>
              <a:t>GREEN LEVEL</a:t>
            </a:r>
            <a:r>
              <a:rPr lang="en-AU" sz="2400" dirty="0" smtClean="0"/>
              <a:t>.</a:t>
            </a:r>
            <a:endParaRPr lang="en-A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097582" y="2471987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Positive behaviour </a:t>
            </a:r>
            <a:r>
              <a:rPr lang="en-AU" sz="2400" dirty="0" smtClean="0"/>
              <a:t>means that we move up</a:t>
            </a:r>
            <a:endParaRPr lang="en-A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41598" y="4581128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Negative behaviour </a:t>
            </a:r>
            <a:r>
              <a:rPr lang="en-AU" sz="2400" dirty="0" smtClean="0"/>
              <a:t>means that we will move down</a:t>
            </a:r>
            <a:endParaRPr lang="en-AU" sz="2400" dirty="0"/>
          </a:p>
        </p:txBody>
      </p:sp>
      <p:sp>
        <p:nvSpPr>
          <p:cNvPr id="7" name="Up Arrow 6"/>
          <p:cNvSpPr/>
          <p:nvPr/>
        </p:nvSpPr>
        <p:spPr>
          <a:xfrm>
            <a:off x="7653866" y="2924944"/>
            <a:ext cx="590542" cy="108012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Down Arrow 7"/>
          <p:cNvSpPr/>
          <p:nvPr/>
        </p:nvSpPr>
        <p:spPr>
          <a:xfrm>
            <a:off x="7653866" y="4725144"/>
            <a:ext cx="626546" cy="108012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 descr="C:\Users\kmccann2\AppData\Local\Microsoft\Windows\Temporary Internet Files\Content.IE5\J29MMLP3\MC900433818[1]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757" y="5068734"/>
            <a:ext cx="1356041" cy="1437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kmccann2\AppData\Local\Microsoft\Windows\Temporary Internet Files\Content.IE5\WBU47KDD\MC900433820[1]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285" y="2564900"/>
            <a:ext cx="1368152" cy="138383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547664" y="116632"/>
            <a:ext cx="5862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STEP UP LEVELS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4521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3000" y="1038225"/>
            <a:ext cx="6858000" cy="478155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2400" b="1" dirty="0">
                <a:effectLst/>
                <a:latin typeface="Calibri"/>
                <a:ea typeface="Calibri"/>
                <a:cs typeface="Times New Roman"/>
              </a:rPr>
              <a:t>GREEN LEVEL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000" b="1" dirty="0">
                <a:effectLst/>
                <a:latin typeface="Calibri"/>
                <a:ea typeface="Calibri"/>
                <a:cs typeface="Times New Roman"/>
              </a:rPr>
              <a:t>I am on Green Level if I have shown my teacher that I am: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AU" sz="1800" dirty="0">
                <a:effectLst/>
                <a:latin typeface="Calibri"/>
                <a:ea typeface="Calibri"/>
                <a:cs typeface="Times New Roman"/>
              </a:rPr>
              <a:t>Ready to listen and learn each day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AU" sz="1800" dirty="0">
                <a:effectLst/>
                <a:latin typeface="Calibri"/>
                <a:ea typeface="Calibri"/>
                <a:cs typeface="Times New Roman"/>
              </a:rPr>
              <a:t>Showing respect for others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AU" sz="1800" dirty="0">
                <a:effectLst/>
                <a:latin typeface="Calibri"/>
                <a:ea typeface="Calibri"/>
                <a:cs typeface="Times New Roman"/>
              </a:rPr>
              <a:t>Being responsible and making good choices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AU" sz="1800" dirty="0">
                <a:effectLst/>
                <a:latin typeface="Calibri"/>
                <a:ea typeface="Calibri"/>
                <a:cs typeface="Times New Roman"/>
              </a:rPr>
              <a:t>I am following school and classroom </a:t>
            </a:r>
            <a:r>
              <a:rPr lang="en-AU" sz="1800" dirty="0" smtClean="0">
                <a:effectLst/>
                <a:latin typeface="Calibri"/>
                <a:ea typeface="Calibri"/>
                <a:cs typeface="Times New Roman"/>
              </a:rPr>
              <a:t>rules</a:t>
            </a:r>
          </a:p>
          <a:p>
            <a:pPr marL="342900" lvl="0" indent="-342900" algn="ctr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AU" dirty="0" smtClean="0">
                <a:latin typeface="Calibri"/>
                <a:ea typeface="Calibri"/>
                <a:cs typeface="Times New Roman"/>
              </a:rPr>
              <a:t>I will be able to participate in extra-curricular activities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2000" b="1" dirty="0">
                <a:effectLst/>
                <a:latin typeface="Calibri"/>
                <a:ea typeface="Calibri"/>
                <a:cs typeface="Times New Roman"/>
              </a:rPr>
              <a:t>All students start the school year on Green Level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2000" b="1" dirty="0">
                <a:effectLst/>
                <a:latin typeface="Calibri"/>
                <a:ea typeface="Calibri"/>
                <a:cs typeface="Times New Roman"/>
              </a:rPr>
              <a:t>I need to earn 25 Green Ticks for positive behaviour to move to Bronze Level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en-AU" sz="1800" b="1" dirty="0">
                <a:effectLst/>
                <a:latin typeface="Calibri"/>
                <a:ea typeface="Calibri"/>
                <a:cs typeface="Times New Roman"/>
              </a:rPr>
              <a:t>IF I RECEIVE 2 RED CARDS I WILL MOVE BACK TO RED LEVEL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en-AU" sz="2000" b="1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56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71562" y="690563"/>
            <a:ext cx="7000875" cy="5476875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2400" b="1" dirty="0">
                <a:effectLst/>
                <a:latin typeface="Calibri"/>
                <a:ea typeface="Calibri"/>
                <a:cs typeface="Times New Roman"/>
              </a:rPr>
              <a:t>RED LEVEL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000" b="1" dirty="0">
                <a:effectLst/>
                <a:latin typeface="Calibri"/>
                <a:ea typeface="Calibri"/>
                <a:cs typeface="Times New Roman"/>
              </a:rPr>
              <a:t>I am on Red Level if I have shown my teacher that I am: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AU" sz="1800" dirty="0">
                <a:effectLst/>
                <a:latin typeface="Calibri"/>
                <a:ea typeface="Calibri"/>
                <a:cs typeface="Times New Roman"/>
              </a:rPr>
              <a:t>Not ready to listen and learn each day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AU" sz="1800" dirty="0">
                <a:effectLst/>
                <a:latin typeface="Calibri"/>
                <a:ea typeface="Calibri"/>
                <a:cs typeface="Times New Roman"/>
              </a:rPr>
              <a:t>Not showing respect for others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AU" sz="1800" dirty="0">
                <a:effectLst/>
                <a:latin typeface="Calibri"/>
                <a:ea typeface="Calibri"/>
                <a:cs typeface="Times New Roman"/>
              </a:rPr>
              <a:t>Not being responsible and making good choices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AU" sz="1800" dirty="0">
                <a:effectLst/>
                <a:latin typeface="Calibri"/>
                <a:ea typeface="Calibri"/>
                <a:cs typeface="Times New Roman"/>
              </a:rPr>
              <a:t>Not following School and Classroom Rules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1800" b="1" dirty="0">
                <a:effectLst/>
                <a:latin typeface="Calibri"/>
                <a:ea typeface="Calibri"/>
                <a:cs typeface="Times New Roman"/>
              </a:rPr>
              <a:t>I have had my privileges removed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1800" b="1" dirty="0">
                <a:effectLst/>
                <a:latin typeface="Calibri"/>
                <a:ea typeface="Calibri"/>
                <a:cs typeface="Times New Roman"/>
              </a:rPr>
              <a:t>My parents have been notified of my behaviour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1800" b="1" dirty="0">
                <a:effectLst/>
                <a:latin typeface="Calibri"/>
                <a:ea typeface="Calibri"/>
                <a:cs typeface="Times New Roman"/>
              </a:rPr>
              <a:t>I need to work with teachers on strategies to improve my behaviour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1800" b="1" dirty="0">
                <a:effectLst/>
                <a:latin typeface="Calibri"/>
                <a:ea typeface="Calibri"/>
                <a:cs typeface="Times New Roman"/>
              </a:rPr>
              <a:t>I need to earn 20 Green Ticks for positive behaviour to move back to GREEN </a:t>
            </a:r>
            <a:r>
              <a:rPr lang="en-AU" sz="1800" b="1" dirty="0" smtClean="0">
                <a:effectLst/>
                <a:latin typeface="Calibri"/>
                <a:ea typeface="Calibri"/>
                <a:cs typeface="Times New Roman"/>
              </a:rPr>
              <a:t>LEVEL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b="1" dirty="0" smtClean="0">
                <a:latin typeface="Calibri"/>
                <a:ea typeface="Calibri"/>
                <a:cs typeface="Times New Roman"/>
              </a:rPr>
              <a:t>ONE RED CARD = SUSPENSION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414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27584" y="655721"/>
            <a:ext cx="7332807" cy="2629263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2600" b="1" dirty="0">
                <a:effectLst/>
                <a:latin typeface="Calibri"/>
                <a:ea typeface="Calibri"/>
                <a:cs typeface="Times New Roman"/>
              </a:rPr>
              <a:t>BRONZE LEVEL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400" b="1" dirty="0">
                <a:effectLst/>
                <a:latin typeface="Calibri"/>
                <a:ea typeface="Calibri"/>
                <a:cs typeface="Times New Roman"/>
              </a:rPr>
              <a:t>I am on Bronze Level if I have: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AU" sz="1800" dirty="0">
                <a:effectLst/>
                <a:latin typeface="Calibri"/>
                <a:ea typeface="Calibri"/>
                <a:cs typeface="Times New Roman"/>
              </a:rPr>
              <a:t>Received 25 Green Ticks on Green Level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AU" sz="1800" dirty="0">
                <a:effectLst/>
                <a:latin typeface="Calibri"/>
                <a:ea typeface="Calibri"/>
                <a:cs typeface="Times New Roman"/>
              </a:rPr>
              <a:t>Been awarded my Bronze Level Certificate at assembly by my teacher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en-AU" sz="1800" b="1" dirty="0">
                <a:effectLst/>
                <a:latin typeface="Calibri"/>
                <a:ea typeface="Calibri"/>
                <a:cs typeface="Times New Roman"/>
              </a:rPr>
              <a:t>IF I RECEIVE A RED CARD I WILL MOVE BACK TO GREEN LEVEL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27583" y="3623212"/>
            <a:ext cx="7332807" cy="2592288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2600" b="1" dirty="0">
                <a:effectLst/>
                <a:latin typeface="Calibri"/>
                <a:ea typeface="Calibri"/>
                <a:cs typeface="Times New Roman"/>
              </a:rPr>
              <a:t>SILVER LEVEL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200" b="1" dirty="0">
                <a:effectLst/>
                <a:latin typeface="Calibri"/>
                <a:ea typeface="Calibri"/>
                <a:cs typeface="Times New Roman"/>
              </a:rPr>
              <a:t>I am on Silver Level if I have: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AU" sz="1800" dirty="0">
                <a:effectLst/>
                <a:latin typeface="Calibri"/>
                <a:ea typeface="Calibri"/>
                <a:cs typeface="Times New Roman"/>
              </a:rPr>
              <a:t>Received 30 Green Ticks on Bronze Level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AU" sz="1800" dirty="0">
                <a:effectLst/>
                <a:latin typeface="Calibri"/>
                <a:ea typeface="Calibri"/>
                <a:cs typeface="Times New Roman"/>
              </a:rPr>
              <a:t>Been awarded my Silver Level Certificate at assembly by my teacher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en-AU" sz="1800" b="1" dirty="0">
                <a:effectLst/>
                <a:latin typeface="Calibri"/>
                <a:ea typeface="Calibri"/>
                <a:cs typeface="Times New Roman"/>
              </a:rPr>
              <a:t>IF I RECEIVE A RED CARD I WILL MOVE BACK TO BRONZE LEVEL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778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15615" y="1484784"/>
            <a:ext cx="7091883" cy="4104456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2400" b="1" dirty="0">
                <a:effectLst/>
                <a:latin typeface="Calibri"/>
                <a:ea typeface="Calibri"/>
                <a:cs typeface="Times New Roman"/>
              </a:rPr>
              <a:t>GOLD LEVEL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200" b="1" dirty="0">
                <a:effectLst/>
                <a:latin typeface="Calibri"/>
                <a:ea typeface="Calibri"/>
                <a:cs typeface="Times New Roman"/>
              </a:rPr>
              <a:t>I am on Gold Level if I have: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AU" sz="1800" dirty="0">
                <a:effectLst/>
                <a:latin typeface="Calibri"/>
                <a:ea typeface="Calibri"/>
                <a:cs typeface="Times New Roman"/>
              </a:rPr>
              <a:t>Received 35 Green Ticks on Silver Level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AU" sz="1800" dirty="0">
                <a:effectLst/>
                <a:latin typeface="Calibri"/>
                <a:ea typeface="Calibri"/>
                <a:cs typeface="Times New Roman"/>
              </a:rPr>
              <a:t>Been awarded my Gold Level Certificate at assembly by the Assistant </a:t>
            </a:r>
            <a:r>
              <a:rPr lang="en-AU" sz="1800" dirty="0" smtClean="0">
                <a:effectLst/>
                <a:latin typeface="Calibri"/>
                <a:ea typeface="Calibri"/>
                <a:cs typeface="Times New Roman"/>
              </a:rPr>
              <a:t>Principal</a:t>
            </a:r>
          </a:p>
          <a:p>
            <a:pPr marL="342900" lvl="0" indent="-342900" algn="ctr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AU" dirty="0" smtClean="0">
                <a:latin typeface="Calibri"/>
                <a:ea typeface="Calibri"/>
                <a:cs typeface="Times New Roman"/>
              </a:rPr>
              <a:t>I can stand for leadership positions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200" b="1" dirty="0">
                <a:effectLst/>
                <a:latin typeface="Calibri"/>
                <a:ea typeface="Calibri"/>
                <a:cs typeface="Times New Roman"/>
              </a:rPr>
              <a:t>I need to be on this level if I want to stand for leadership positions.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en-AU" sz="1700" b="1" dirty="0">
                <a:effectLst/>
                <a:latin typeface="Calibri"/>
                <a:ea typeface="Calibri"/>
                <a:cs typeface="Times New Roman"/>
              </a:rPr>
              <a:t>IF I RECEIVE </a:t>
            </a:r>
            <a:r>
              <a:rPr lang="en-AU" sz="1700" b="1" dirty="0" smtClean="0">
                <a:effectLst/>
                <a:latin typeface="Calibri"/>
                <a:ea typeface="Calibri"/>
                <a:cs typeface="Times New Roman"/>
              </a:rPr>
              <a:t>2 RED CROSSES I </a:t>
            </a:r>
            <a:r>
              <a:rPr lang="en-AU" sz="1700" b="1" dirty="0">
                <a:effectLst/>
                <a:latin typeface="Calibri"/>
                <a:ea typeface="Calibri"/>
                <a:cs typeface="Times New Roman"/>
              </a:rPr>
              <a:t>WILL MOVE BACK TO SILVER LEVEL.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3" name="Picture 2" descr="C:\Users\kmccann2\AppData\Local\Microsoft\Windows\Temporary Internet Files\Content.IE5\WBU47KDD\MC900433820[1]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628800"/>
            <a:ext cx="1368152" cy="13838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47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11560" y="1268760"/>
            <a:ext cx="7776864" cy="4104456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2800" b="1" dirty="0">
                <a:effectLst/>
                <a:latin typeface="Calibri"/>
                <a:ea typeface="Calibri"/>
                <a:cs typeface="Times New Roman"/>
              </a:rPr>
              <a:t>PLATINUM LEVEL</a:t>
            </a:r>
            <a:endParaRPr lang="en-AU" sz="12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400" b="1" dirty="0">
                <a:effectLst/>
                <a:latin typeface="Calibri"/>
                <a:ea typeface="Calibri"/>
                <a:cs typeface="Times New Roman"/>
              </a:rPr>
              <a:t>I am on Platinum Level if I have:</a:t>
            </a:r>
            <a:endParaRPr lang="en-AU" sz="12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AU" sz="2400" dirty="0">
                <a:effectLst/>
                <a:latin typeface="Calibri"/>
                <a:ea typeface="Calibri"/>
                <a:cs typeface="Times New Roman"/>
              </a:rPr>
              <a:t>Received 45 Green Ticks on Gold Level</a:t>
            </a:r>
            <a:endParaRPr lang="en-AU" sz="12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AU" sz="2400" dirty="0">
                <a:effectLst/>
                <a:latin typeface="Calibri"/>
                <a:ea typeface="Calibri"/>
                <a:cs typeface="Times New Roman"/>
              </a:rPr>
              <a:t>Been awarded my Platinum Level Certificate at assembly by the </a:t>
            </a:r>
            <a:r>
              <a:rPr lang="en-AU" sz="2400" dirty="0" smtClean="0">
                <a:effectLst/>
                <a:latin typeface="Calibri"/>
                <a:ea typeface="Calibri"/>
                <a:cs typeface="Times New Roman"/>
              </a:rPr>
              <a:t>Principal</a:t>
            </a: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AU" sz="2400" dirty="0" smtClean="0">
                <a:latin typeface="Calibri"/>
                <a:ea typeface="Calibri"/>
                <a:cs typeface="Times New Roman"/>
              </a:rPr>
              <a:t>I will now get my Diamond Level Criteria Card to complete</a:t>
            </a:r>
            <a:endParaRPr lang="en-AU" sz="1200" dirty="0">
              <a:effectLst/>
              <a:latin typeface="Calibri"/>
              <a:ea typeface="Calibri"/>
              <a:cs typeface="Times New Roman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en-AU" b="1" dirty="0">
                <a:effectLst/>
                <a:latin typeface="Calibri"/>
                <a:ea typeface="Calibri"/>
                <a:cs typeface="Times New Roman"/>
              </a:rPr>
              <a:t>IF I RECEIVE 2 RED CROSSES I WILL MOVE BACK TO GOLD LEVEL</a:t>
            </a:r>
            <a:endParaRPr lang="en-AU" sz="1200" dirty="0">
              <a:effectLst/>
              <a:latin typeface="Calibri"/>
              <a:ea typeface="Calibri"/>
              <a:cs typeface="Times New Roman"/>
            </a:endParaRP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en-AU" b="1" dirty="0">
                <a:effectLst/>
                <a:latin typeface="Calibri"/>
                <a:ea typeface="Calibri"/>
                <a:cs typeface="Times New Roman"/>
              </a:rPr>
              <a:t>IF I RECEIVE A RED CARD I WILL MOVE BACK TO SILVER LEVEL</a:t>
            </a:r>
            <a:endParaRPr lang="en-AU" sz="12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3" name="Picture 2" descr="C:\Users\kmccann2\AppData\Local\Microsoft\Windows\Temporary Internet Files\Content.IE5\WBU47KDD\MC900433820[1]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905" y="1333163"/>
            <a:ext cx="1368152" cy="13838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450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n-AU" b="1" dirty="0" smtClean="0"/>
              <a:t>CLASSROOM LEVELS</a:t>
            </a:r>
            <a:endParaRPr lang="en-AU" b="1" dirty="0"/>
          </a:p>
        </p:txBody>
      </p:sp>
      <p:sp>
        <p:nvSpPr>
          <p:cNvPr id="3" name="Rounded Rectangle 2"/>
          <p:cNvSpPr/>
          <p:nvPr/>
        </p:nvSpPr>
        <p:spPr>
          <a:xfrm>
            <a:off x="971600" y="2060848"/>
            <a:ext cx="7272807" cy="2376264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GREEN LEVEL – 3 R’s</a:t>
            </a:r>
          </a:p>
          <a:p>
            <a:pPr marL="342900" marR="0" lvl="0" indent="-34290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"/>
              <a:tabLst/>
              <a:defRPr/>
            </a:pPr>
            <a:r>
              <a:rPr kumimoji="0" lang="en-AU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1 Green Tick at end of day</a:t>
            </a:r>
          </a:p>
          <a:p>
            <a:pPr marL="342900" marR="0" lvl="0" indent="-34290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"/>
              <a:tabLst/>
              <a:defRPr/>
            </a:pPr>
            <a:r>
              <a:rPr kumimoji="0" lang="en-AU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Be Ready to Listen and Learn – show 5 L’s</a:t>
            </a:r>
          </a:p>
          <a:p>
            <a:pPr marL="342900" marR="0" lvl="0" indent="-34290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"/>
              <a:tabLst/>
              <a:defRPr/>
            </a:pPr>
            <a:r>
              <a:rPr kumimoji="0" lang="en-AU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Be Respectful – treat others the way you want to be treated</a:t>
            </a:r>
          </a:p>
          <a:p>
            <a:pPr marL="342900" marR="0" lvl="0" indent="-34290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/>
              <a:buChar char=""/>
              <a:tabLst/>
              <a:defRPr/>
            </a:pPr>
            <a:r>
              <a:rPr kumimoji="0" lang="en-AU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Be Responsible – make good choices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5" y="4725144"/>
            <a:ext cx="74888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/>
              <a:t>Everyday, we all start school with our name on the</a:t>
            </a:r>
          </a:p>
          <a:p>
            <a:pPr algn="ctr"/>
            <a:r>
              <a:rPr lang="en-AU" sz="2800" b="1" dirty="0" smtClean="0"/>
              <a:t>GREEN LEVEL</a:t>
            </a:r>
            <a:endParaRPr lang="en-AU" sz="2800" b="1" dirty="0"/>
          </a:p>
        </p:txBody>
      </p:sp>
      <p:pic>
        <p:nvPicPr>
          <p:cNvPr id="5" name="Picture 4" descr="C:\Users\kmccann2\AppData\Local\Microsoft\Windows\Temporary Internet Files\Content.IE5\WBU47KDD\MC900437791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404" y="5157192"/>
            <a:ext cx="1612010" cy="156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921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03218"/>
              </p:ext>
            </p:extLst>
          </p:nvPr>
        </p:nvGraphicFramePr>
        <p:xfrm>
          <a:off x="1403648" y="1046373"/>
          <a:ext cx="1944215" cy="4922740"/>
        </p:xfrm>
        <a:graphic>
          <a:graphicData uri="http://schemas.openxmlformats.org/drawingml/2006/table">
            <a:tbl>
              <a:tblPr firstRow="1" firstCol="1" bandRow="1"/>
              <a:tblGrid>
                <a:gridCol w="388843"/>
                <a:gridCol w="388843"/>
                <a:gridCol w="388843"/>
                <a:gridCol w="388843"/>
                <a:gridCol w="388843"/>
              </a:tblGrid>
              <a:tr h="34257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Name: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2948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3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DIAMOND</a:t>
                      </a:r>
                      <a:r>
                        <a:rPr lang="en-AU" sz="13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LEVEL </a:t>
                      </a:r>
                      <a:endParaRPr lang="en-AU" sz="13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3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 </a:t>
                      </a:r>
                      <a:r>
                        <a:rPr lang="en-AU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GREEN TICKS</a:t>
                      </a:r>
                      <a:endParaRPr lang="en-AU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195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9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9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9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80" marR="39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977670"/>
              </p:ext>
            </p:extLst>
          </p:nvPr>
        </p:nvGraphicFramePr>
        <p:xfrm>
          <a:off x="4139952" y="1004969"/>
          <a:ext cx="4183680" cy="2784071"/>
        </p:xfrm>
        <a:graphic>
          <a:graphicData uri="http://schemas.openxmlformats.org/drawingml/2006/table">
            <a:tbl>
              <a:tblPr firstRow="1" firstCol="1" bandRow="1"/>
              <a:tblGrid>
                <a:gridCol w="3432820"/>
                <a:gridCol w="750860"/>
              </a:tblGrid>
              <a:tr h="31322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Diamond Level Criteria Card</a:t>
                      </a: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18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Student Self- Assessment</a:t>
                      </a: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Tick </a:t>
                      </a:r>
                      <a:r>
                        <a:rPr lang="en-AU" sz="1100"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 always follow School, Playground  and Classroom Rules</a:t>
                      </a:r>
                      <a:endParaRPr lang="en-A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 am a positive role model</a:t>
                      </a: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 am always respectful</a:t>
                      </a: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 am always responsible</a:t>
                      </a: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 am always ready to learn</a:t>
                      </a: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 care about my fellow students</a:t>
                      </a: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 care about my school </a:t>
                      </a: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 actively participate in all school events</a:t>
                      </a: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6106451"/>
            <a:ext cx="2952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AU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 the back, write three examples of school citizenship</a:t>
            </a:r>
            <a:endParaRPr kumimoji="0" lang="en-AU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3928" y="3943317"/>
            <a:ext cx="45365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/>
              <a:t>If we manage to get 50 </a:t>
            </a:r>
            <a:r>
              <a:rPr lang="en-AU" sz="2200" b="1" dirty="0" smtClean="0">
                <a:solidFill>
                  <a:srgbClr val="00B050"/>
                </a:solidFill>
              </a:rPr>
              <a:t>Green Ticks</a:t>
            </a:r>
            <a:r>
              <a:rPr lang="en-AU" sz="2200" dirty="0" smtClean="0"/>
              <a:t> for positive behaviour on </a:t>
            </a:r>
            <a:r>
              <a:rPr lang="en-AU" sz="2200" b="1" dirty="0" smtClean="0"/>
              <a:t>DIAMOND LEVEL </a:t>
            </a:r>
            <a:r>
              <a:rPr lang="en-AU" sz="2200" dirty="0" smtClean="0"/>
              <a:t>and can show three examples of school citizenship, we can then do the self assessment checklist.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684721"/>
            <a:ext cx="1180728" cy="118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5695" y="188640"/>
            <a:ext cx="83695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Diamond Level Criteria Card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492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49289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Some examples of school citizenship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1306204" y="1736675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Helping with the gardening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3724400" y="5433607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Anzac March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4379462" y="625863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SRC Representative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916088" y="473443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Sport representation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4192452" y="429309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Peer support leader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6108719" y="147201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Kinder buddy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6361890" y="5168225"/>
            <a:ext cx="21413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Setting up and packing up at assemblies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6588224" y="3844984"/>
            <a:ext cx="205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Library monitor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910160" y="387034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Debating team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1014004" y="548680"/>
            <a:ext cx="1473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Sports equipment monitor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416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908720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If we are certain that we meet the criteria, we can then ask three teachers to vouch for our </a:t>
            </a:r>
            <a:r>
              <a:rPr lang="en-AU" sz="2400" b="1" dirty="0" smtClean="0"/>
              <a:t>consistently good behaviour </a:t>
            </a:r>
            <a:r>
              <a:rPr lang="en-AU" sz="2400" dirty="0" smtClean="0"/>
              <a:t>and sign the </a:t>
            </a:r>
            <a:r>
              <a:rPr lang="en-AU" sz="2400" b="1" dirty="0" smtClean="0"/>
              <a:t>Teacher Assessment part </a:t>
            </a:r>
            <a:r>
              <a:rPr lang="en-AU" sz="2400" dirty="0" smtClean="0"/>
              <a:t>of our card. </a:t>
            </a:r>
            <a:endParaRPr lang="en-AU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97495"/>
              </p:ext>
            </p:extLst>
          </p:nvPr>
        </p:nvGraphicFramePr>
        <p:xfrm>
          <a:off x="1151620" y="2564904"/>
          <a:ext cx="7092788" cy="3245938"/>
        </p:xfrm>
        <a:graphic>
          <a:graphicData uri="http://schemas.openxmlformats.org/drawingml/2006/table">
            <a:tbl>
              <a:tblPr firstRow="1" firstCol="1" bandRow="1"/>
              <a:tblGrid>
                <a:gridCol w="3996444"/>
                <a:gridCol w="1080120"/>
                <a:gridCol w="1008112"/>
                <a:gridCol w="1008112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 Assessment</a:t>
                      </a:r>
                      <a:endParaRPr lang="en-A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Name:</a:t>
                      </a:r>
                      <a:endParaRPr lang="en-A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 initials: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 initials: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 initials: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always follows School, Playground  and Classroom Rules</a:t>
                      </a: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 a positive role model</a:t>
                      </a: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 always respectful</a:t>
                      </a: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 always responsible</a:t>
                      </a: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 always ready to learn</a:t>
                      </a: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7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cares about their fellow students</a:t>
                      </a: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cares about their school </a:t>
                      </a: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actively participates in all school events</a:t>
                      </a: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54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980728"/>
            <a:ext cx="6768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/>
              <a:t>We can then present our </a:t>
            </a:r>
          </a:p>
          <a:p>
            <a:pPr algn="ctr"/>
            <a:r>
              <a:rPr lang="en-AU" sz="2800" b="1" dirty="0" smtClean="0"/>
              <a:t>DIAMOND LEVEL CRITERIA CARD </a:t>
            </a:r>
          </a:p>
          <a:p>
            <a:pPr algn="ctr"/>
            <a:r>
              <a:rPr lang="en-AU" sz="2800" dirty="0" smtClean="0"/>
              <a:t>to the </a:t>
            </a:r>
            <a:r>
              <a:rPr lang="en-AU" sz="2800" b="1" dirty="0" smtClean="0"/>
              <a:t>Principal</a:t>
            </a:r>
            <a:endParaRPr lang="en-A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032" y="4365104"/>
            <a:ext cx="66613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/>
              <a:t>and</a:t>
            </a:r>
            <a:r>
              <a:rPr lang="en-AU" sz="2400" dirty="0" smtClean="0"/>
              <a:t> will be eligible for a special award at </a:t>
            </a:r>
            <a:r>
              <a:rPr lang="en-AU" sz="2400" b="1" dirty="0" smtClean="0"/>
              <a:t>Presentation Day</a:t>
            </a:r>
            <a:r>
              <a:rPr lang="en-AU" sz="2400" dirty="0" smtClean="0"/>
              <a:t>……</a:t>
            </a:r>
          </a:p>
          <a:p>
            <a:pPr algn="ctr"/>
            <a:endParaRPr lang="en-AU" sz="2400" dirty="0" smtClean="0"/>
          </a:p>
          <a:p>
            <a:pPr algn="ctr"/>
            <a:r>
              <a:rPr lang="en-AU" sz="2400" b="1" dirty="0"/>
              <a:t>P</a:t>
            </a:r>
            <a:r>
              <a:rPr lang="en-AU" sz="2400" b="1" dirty="0" smtClean="0"/>
              <a:t>arents will be invited to attend</a:t>
            </a:r>
            <a:endParaRPr lang="en-AU" b="1" dirty="0"/>
          </a:p>
        </p:txBody>
      </p:sp>
      <p:pic>
        <p:nvPicPr>
          <p:cNvPr id="2053" name="Picture 5" descr="C:\Users\KFOSTER8\AppData\Local\Microsoft\Windows\Temporary Internet Files\Content.IE5\PNR7M26F\MC90035368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29" y="1916832"/>
            <a:ext cx="1744381" cy="2240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800" y="2122910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31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55576" y="908720"/>
            <a:ext cx="7560840" cy="5112568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2400" b="1" dirty="0">
                <a:effectLst/>
                <a:latin typeface="Calibri"/>
                <a:ea typeface="Calibri"/>
                <a:cs typeface="Times New Roman"/>
              </a:rPr>
              <a:t>DIAMOND LEVEL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2000" b="1" dirty="0">
                <a:effectLst/>
                <a:latin typeface="Calibri"/>
                <a:ea typeface="Calibri"/>
                <a:cs typeface="Times New Roman"/>
              </a:rPr>
              <a:t>I am on Diamond Level if I </a:t>
            </a:r>
            <a:r>
              <a:rPr lang="en-AU" sz="2000" b="1" dirty="0" smtClean="0">
                <a:effectLst/>
                <a:latin typeface="Calibri"/>
                <a:ea typeface="Calibri"/>
                <a:cs typeface="Times New Roman"/>
              </a:rPr>
              <a:t>have completed my Diamond Level Criteria Card and Visited the Principal.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2000" b="1" dirty="0" smtClean="0">
                <a:effectLst/>
                <a:latin typeface="Calibri"/>
                <a:ea typeface="Calibri"/>
                <a:cs typeface="Times New Roman"/>
              </a:rPr>
              <a:t>I will receive a special award at Presentation Day.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en-AU" sz="1100" dirty="0">
              <a:effectLst/>
              <a:latin typeface="Calibri"/>
              <a:ea typeface="Calibri"/>
              <a:cs typeface="Times New Roman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en-AU" sz="1600" b="1" dirty="0" smtClean="0">
                <a:effectLst/>
                <a:latin typeface="Calibri"/>
                <a:ea typeface="Calibri"/>
                <a:cs typeface="Times New Roman"/>
              </a:rPr>
              <a:t>IF I RECEIVE A RED CROSS I WILL MOVE BACK TO PLATINUM LEVEL</a:t>
            </a:r>
            <a:endParaRPr lang="en-A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en-AU" sz="1600" b="1" dirty="0" smtClean="0">
                <a:effectLst/>
                <a:latin typeface="Calibri"/>
                <a:ea typeface="Calibri"/>
                <a:cs typeface="Times New Roman"/>
              </a:rPr>
              <a:t>IF I RECEIVE A RED CARD I WILL MOVE BACK TO GOLD LEVEL</a:t>
            </a:r>
            <a:endParaRPr lang="en-AU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6" name="Picture 2" descr="C:\Users\KFOSTER8\AppData\Local\Microsoft\Windows\Temporary Internet Files\Content.IE5\63X99E33\MC90043261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0527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01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8296" y="980728"/>
            <a:ext cx="59046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If we are </a:t>
            </a:r>
            <a:r>
              <a:rPr lang="en-AU" sz="2800" b="1" dirty="0" smtClean="0"/>
              <a:t>respectful</a:t>
            </a:r>
            <a:r>
              <a:rPr lang="en-AU" sz="2800" dirty="0" smtClean="0"/>
              <a:t>, </a:t>
            </a:r>
            <a:r>
              <a:rPr lang="en-AU" sz="2800" b="1" dirty="0" smtClean="0"/>
              <a:t>responsible</a:t>
            </a:r>
            <a:r>
              <a:rPr lang="en-AU" sz="2800" dirty="0" smtClean="0"/>
              <a:t> and </a:t>
            </a:r>
            <a:r>
              <a:rPr lang="en-AU" sz="2800" b="1" dirty="0" smtClean="0"/>
              <a:t>ready to learn </a:t>
            </a:r>
            <a:r>
              <a:rPr lang="en-AU" sz="2800" dirty="0" smtClean="0"/>
              <a:t>we will stay on the </a:t>
            </a:r>
            <a:r>
              <a:rPr lang="en-AU" sz="2800" b="1" dirty="0" smtClean="0">
                <a:solidFill>
                  <a:srgbClr val="00B050"/>
                </a:solidFill>
              </a:rPr>
              <a:t>green level </a:t>
            </a:r>
            <a:r>
              <a:rPr lang="en-AU" sz="2800" dirty="0" smtClean="0"/>
              <a:t>and at the end of each day we will get a </a:t>
            </a:r>
            <a:r>
              <a:rPr lang="en-AU" sz="2800" b="1" dirty="0" smtClean="0">
                <a:solidFill>
                  <a:srgbClr val="00B050"/>
                </a:solidFill>
              </a:rPr>
              <a:t>green tick </a:t>
            </a:r>
            <a:r>
              <a:rPr lang="en-AU" sz="2800" dirty="0" smtClean="0"/>
              <a:t>on our card. </a:t>
            </a:r>
            <a:r>
              <a:rPr lang="en-AU" sz="2800" dirty="0" smtClean="0">
                <a:solidFill>
                  <a:srgbClr val="00B050"/>
                </a:solidFill>
                <a:sym typeface="Wingdings"/>
              </a:rPr>
              <a:t></a:t>
            </a:r>
            <a:endParaRPr lang="en-AU" sz="2800" dirty="0" smtClean="0">
              <a:solidFill>
                <a:srgbClr val="00B050"/>
              </a:solidFill>
            </a:endParaRPr>
          </a:p>
          <a:p>
            <a:endParaRPr lang="en-AU" sz="2800" dirty="0"/>
          </a:p>
          <a:p>
            <a:r>
              <a:rPr lang="en-AU" sz="2800" dirty="0" smtClean="0"/>
              <a:t>We can still earn more </a:t>
            </a:r>
            <a:r>
              <a:rPr lang="en-AU" sz="2800" b="1" dirty="0" smtClean="0">
                <a:solidFill>
                  <a:srgbClr val="00B050"/>
                </a:solidFill>
              </a:rPr>
              <a:t>green ticks</a:t>
            </a:r>
            <a:r>
              <a:rPr lang="en-AU" sz="2800" dirty="0" smtClean="0"/>
              <a:t> from teachers for showing </a:t>
            </a:r>
            <a:r>
              <a:rPr lang="en-AU" sz="2800" b="1" dirty="0" smtClean="0"/>
              <a:t>positive behaviour</a:t>
            </a:r>
            <a:r>
              <a:rPr lang="en-AU" sz="2800" dirty="0" smtClean="0"/>
              <a:t>.</a:t>
            </a:r>
            <a:r>
              <a:rPr lang="en-AU" sz="2800" dirty="0" smtClean="0">
                <a:solidFill>
                  <a:srgbClr val="00B050"/>
                </a:solidFill>
                <a:sym typeface="Wingdings"/>
              </a:rPr>
              <a:t> </a:t>
            </a:r>
            <a:endParaRPr lang="en-AU" sz="2800" dirty="0" smtClean="0">
              <a:solidFill>
                <a:srgbClr val="00B050"/>
              </a:solidFill>
            </a:endParaRPr>
          </a:p>
          <a:p>
            <a:endParaRPr lang="en-AU" sz="2800" dirty="0"/>
          </a:p>
        </p:txBody>
      </p:sp>
      <p:pic>
        <p:nvPicPr>
          <p:cNvPr id="3" name="Picture 2" descr="C:\Users\kmccann2\AppData\Local\Microsoft\Windows\Temporary Internet Files\Content.IE5\WBU47KDD\MC900437791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77072"/>
            <a:ext cx="2160240" cy="20661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332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27584" y="980728"/>
            <a:ext cx="7416824" cy="2319511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BLUE LEVEL – Verbal Warning</a:t>
            </a:r>
          </a:p>
          <a:p>
            <a:pPr marL="342900" marR="0" lvl="0" indent="-34290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"/>
              <a:tabLst/>
              <a:defRPr/>
            </a:pPr>
            <a:r>
              <a:rPr kumimoji="0" lang="en-AU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Not ready to listen and learn</a:t>
            </a:r>
          </a:p>
          <a:p>
            <a:pPr marL="342900" marR="0" lvl="0" indent="-34290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"/>
              <a:tabLst/>
              <a:defRPr/>
            </a:pPr>
            <a:r>
              <a:rPr kumimoji="0" lang="en-AU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Not being respectful</a:t>
            </a:r>
          </a:p>
          <a:p>
            <a:pPr marL="342900" marR="0" lvl="0" indent="-34290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/>
              <a:buChar char=""/>
              <a:tabLst/>
              <a:defRPr/>
            </a:pPr>
            <a:r>
              <a:rPr kumimoji="0" lang="en-AU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Not being responsible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3678376"/>
            <a:ext cx="65527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If we break school or classroom rules, then we may receive a warning from our teacher.  Our name will then be moved into the </a:t>
            </a:r>
            <a:r>
              <a:rPr lang="en-AU" sz="2800" b="1" dirty="0" smtClean="0">
                <a:solidFill>
                  <a:srgbClr val="0070C0"/>
                </a:solidFill>
              </a:rPr>
              <a:t>BLUE LEVEL</a:t>
            </a:r>
            <a:r>
              <a:rPr lang="en-AU" sz="2800" dirty="0" smtClean="0"/>
              <a:t>.</a:t>
            </a:r>
            <a:endParaRPr lang="en-AU" sz="2800" dirty="0"/>
          </a:p>
        </p:txBody>
      </p:sp>
      <p:pic>
        <p:nvPicPr>
          <p:cNvPr id="4" name="Picture 3" descr="C:\Users\kmccann2\AppData\Local\Microsoft\Windows\Temporary Internet Files\Content.IE5\946222C1\MC900423165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539" y="4005064"/>
            <a:ext cx="1584175" cy="1657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749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3465" y="908720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We will then need to fix up our behaviour  so that we can move back to the </a:t>
            </a:r>
            <a:r>
              <a:rPr lang="en-AU" sz="2800" b="1" dirty="0" smtClean="0">
                <a:solidFill>
                  <a:srgbClr val="00B050"/>
                </a:solidFill>
              </a:rPr>
              <a:t>GREEN LEVEL</a:t>
            </a:r>
            <a:r>
              <a:rPr lang="en-AU" sz="2800" b="1" dirty="0" smtClean="0"/>
              <a:t>. </a:t>
            </a:r>
            <a:endParaRPr lang="en-A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67744" y="3933056"/>
            <a:ext cx="590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If we continue to make poor choices then our name will be moved to the </a:t>
            </a:r>
            <a:r>
              <a:rPr lang="en-AU" sz="2800" b="1" dirty="0" smtClean="0">
                <a:solidFill>
                  <a:srgbClr val="FFC000"/>
                </a:solidFill>
              </a:rPr>
              <a:t>ORANGE LEVEL</a:t>
            </a:r>
            <a:endParaRPr lang="en-AU" sz="2800" b="1" dirty="0">
              <a:solidFill>
                <a:srgbClr val="FFC000"/>
              </a:solidFill>
            </a:endParaRPr>
          </a:p>
        </p:txBody>
      </p:sp>
      <p:pic>
        <p:nvPicPr>
          <p:cNvPr id="4" name="Picture 3" descr="C:\Users\kmccann2\AppData\Local\Microsoft\Windows\Temporary Internet Files\Content.IE5\WBU47KDD\MC900437791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16832"/>
            <a:ext cx="1612010" cy="156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kmccann2\AppData\Local\Microsoft\Windows\Temporary Internet Files\Content.IE5\J29MMLP3\MC900433818[1]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013176"/>
            <a:ext cx="1356041" cy="1437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44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55576" y="980728"/>
            <a:ext cx="7272808" cy="2045568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ORANGE LEVEL – Time Out in Classroom / Buddy Class</a:t>
            </a:r>
          </a:p>
          <a:p>
            <a:pPr marL="342900" marR="0" lvl="0" indent="-34290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"/>
              <a:tabLst/>
              <a:defRPr/>
            </a:pPr>
            <a:r>
              <a:rPr kumimoji="0" lang="en-AU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Time out to reflect on behaviour </a:t>
            </a:r>
          </a:p>
          <a:p>
            <a:pPr marL="342900" marR="0" lvl="0" indent="-34290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/>
              <a:buChar char=""/>
              <a:tabLst/>
              <a:defRPr/>
            </a:pPr>
            <a:r>
              <a:rPr kumimoji="0" lang="en-AU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Show your teacher the 3 R’s.</a:t>
            </a:r>
          </a:p>
        </p:txBody>
      </p:sp>
      <p:pic>
        <p:nvPicPr>
          <p:cNvPr id="4" name="Picture 3" descr="C:\Users\kmccann2\AppData\Local\Microsoft\Windows\Temporary Internet Files\Content.IE5\J29MMLP3\MC900433818[1]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032" y="1700808"/>
            <a:ext cx="1356041" cy="14376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55576" y="3212976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This means that we will need to have some </a:t>
            </a:r>
            <a:r>
              <a:rPr lang="en-AU" sz="2000" b="1" dirty="0" smtClean="0"/>
              <a:t>time out </a:t>
            </a:r>
            <a:r>
              <a:rPr lang="en-AU" sz="2000" dirty="0" smtClean="0"/>
              <a:t>of the lesson to try to think about our behaviour and what we should be doing.  Our teacher may send us to a quiet place in the classroom or to another classroom for a set amount of time. </a:t>
            </a:r>
          </a:p>
          <a:p>
            <a:r>
              <a:rPr lang="en-AU" sz="2000" dirty="0" smtClean="0"/>
              <a:t> </a:t>
            </a:r>
          </a:p>
        </p:txBody>
      </p:sp>
      <p:pic>
        <p:nvPicPr>
          <p:cNvPr id="1026" name="Picture 2" descr="C:\Users\KFOSTER8\AppData\Local\Microsoft\Windows\Temporary Internet Files\Content.IE5\SDVYOFQ3\MC91021767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606372"/>
            <a:ext cx="1152128" cy="129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67944" y="4869160"/>
            <a:ext cx="44644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2000" dirty="0">
                <a:solidFill>
                  <a:prstClr val="black"/>
                </a:solidFill>
              </a:rPr>
              <a:t>When we come </a:t>
            </a:r>
            <a:r>
              <a:rPr lang="en-AU" sz="2000" dirty="0" smtClean="0">
                <a:solidFill>
                  <a:prstClr val="black"/>
                </a:solidFill>
              </a:rPr>
              <a:t>back to the lesson </a:t>
            </a:r>
            <a:r>
              <a:rPr lang="en-AU" sz="2000" dirty="0">
                <a:solidFill>
                  <a:prstClr val="black"/>
                </a:solidFill>
              </a:rPr>
              <a:t>we need to be showing </a:t>
            </a:r>
          </a:p>
          <a:p>
            <a:pPr lvl="0"/>
            <a:r>
              <a:rPr lang="en-AU" sz="2000" b="1" dirty="0">
                <a:solidFill>
                  <a:srgbClr val="00B050"/>
                </a:solidFill>
              </a:rPr>
              <a:t>GREEN LEVEL </a:t>
            </a:r>
            <a:r>
              <a:rPr lang="en-AU" sz="2000" dirty="0">
                <a:solidFill>
                  <a:prstClr val="black"/>
                </a:solidFill>
              </a:rPr>
              <a:t>behaviour or we will get a </a:t>
            </a:r>
            <a:r>
              <a:rPr lang="en-AU" sz="2000" dirty="0" smtClean="0">
                <a:solidFill>
                  <a:prstClr val="black"/>
                </a:solidFill>
              </a:rPr>
              <a:t>consequence. </a:t>
            </a:r>
            <a:r>
              <a:rPr lang="en-AU" sz="2800" dirty="0" smtClean="0">
                <a:solidFill>
                  <a:srgbClr val="FF0000"/>
                </a:solidFill>
                <a:sym typeface="Wingdings"/>
              </a:rPr>
              <a:t></a:t>
            </a:r>
            <a:endParaRPr lang="en-A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4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27584" y="764704"/>
            <a:ext cx="7560839" cy="2280642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RED LEVEL – Consequences for Behaviour</a:t>
            </a:r>
          </a:p>
          <a:p>
            <a:pPr marL="342900" marR="0" lvl="0" indent="-34290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"/>
              <a:tabLst/>
              <a:defRPr/>
            </a:pPr>
            <a:r>
              <a:rPr kumimoji="0" lang="en-AU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Red Cross</a:t>
            </a:r>
          </a:p>
          <a:p>
            <a:pPr marL="342900" marR="0" lvl="0" indent="-34290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"/>
              <a:tabLst/>
              <a:defRPr/>
            </a:pPr>
            <a:r>
              <a:rPr kumimoji="0" lang="en-AU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Time in the Reflection Room </a:t>
            </a:r>
          </a:p>
          <a:p>
            <a:pPr marL="342900" marR="0" lvl="0" indent="-34290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"/>
              <a:tabLst/>
              <a:defRPr/>
            </a:pPr>
            <a:r>
              <a:rPr kumimoji="0" lang="en-AU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I will need to talk to someone about how I can improve my </a:t>
            </a: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behaviour</a:t>
            </a:r>
            <a:r>
              <a:rPr kumimoji="0" lang="en-AU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3" name="Picture 2" descr="C:\Users\kmccann2\AppData\Local\Microsoft\Windows\Temporary Internet Files\Content.IE5\F7J4F1D3\MC900434389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098" y="738312"/>
            <a:ext cx="1374562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115616" y="3356992"/>
            <a:ext cx="727280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2400" dirty="0" smtClean="0"/>
              <a:t>If our name is placed in the </a:t>
            </a:r>
            <a:r>
              <a:rPr lang="en-AU" sz="2400" b="1" dirty="0" smtClean="0">
                <a:solidFill>
                  <a:srgbClr val="FF0000"/>
                </a:solidFill>
              </a:rPr>
              <a:t>RED LEVEL </a:t>
            </a:r>
            <a:r>
              <a:rPr lang="en-AU" sz="2400" dirty="0" smtClean="0"/>
              <a:t>then we will receive a </a:t>
            </a:r>
            <a:r>
              <a:rPr lang="en-AU" sz="2400" b="1" dirty="0" smtClean="0">
                <a:solidFill>
                  <a:srgbClr val="FF0000"/>
                </a:solidFill>
              </a:rPr>
              <a:t>Red Cross </a:t>
            </a:r>
            <a:r>
              <a:rPr lang="en-AU" sz="2800" dirty="0" smtClean="0">
                <a:solidFill>
                  <a:srgbClr val="FF0000"/>
                </a:solidFill>
                <a:sym typeface="Wingdings"/>
              </a:rPr>
              <a:t></a:t>
            </a:r>
            <a:r>
              <a:rPr lang="en-AU" sz="240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AU" sz="2400" dirty="0" smtClean="0"/>
              <a:t>on our card and will spend lunchtime in the </a:t>
            </a:r>
            <a:r>
              <a:rPr lang="en-AU" sz="2400" b="1" dirty="0" smtClean="0"/>
              <a:t>Reflection Room </a:t>
            </a:r>
            <a:r>
              <a:rPr lang="en-AU" sz="2400" dirty="0" smtClean="0"/>
              <a:t>to talk about our behaviour with a teacher. </a:t>
            </a:r>
          </a:p>
          <a:p>
            <a:endParaRPr lang="en-AU" sz="2400" dirty="0" smtClean="0"/>
          </a:p>
          <a:p>
            <a:r>
              <a:rPr lang="en-AU" sz="2400" dirty="0" smtClean="0"/>
              <a:t>We will also need to take a </a:t>
            </a:r>
            <a:r>
              <a:rPr lang="en-AU" sz="2400" b="1" dirty="0" smtClean="0"/>
              <a:t>note</a:t>
            </a:r>
            <a:r>
              <a:rPr lang="en-AU" sz="2400" dirty="0" smtClean="0"/>
              <a:t> home to our </a:t>
            </a:r>
            <a:r>
              <a:rPr lang="en-AU" sz="2400" b="1" dirty="0" smtClean="0"/>
              <a:t>parents</a:t>
            </a:r>
            <a:r>
              <a:rPr lang="en-AU" sz="2400" dirty="0" smtClean="0"/>
              <a:t> to let them know what has happened.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22057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484784"/>
            <a:ext cx="3960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We will also have to cross out two </a:t>
            </a:r>
            <a:r>
              <a:rPr lang="en-AU" sz="2400" b="1" dirty="0" smtClean="0">
                <a:solidFill>
                  <a:srgbClr val="00B050"/>
                </a:solidFill>
              </a:rPr>
              <a:t>Green Ticks </a:t>
            </a:r>
            <a:r>
              <a:rPr lang="en-AU" sz="2400" dirty="0" smtClean="0"/>
              <a:t>from our card.</a:t>
            </a:r>
          </a:p>
          <a:p>
            <a:endParaRPr lang="en-AU" sz="2400" dirty="0"/>
          </a:p>
          <a:p>
            <a:r>
              <a:rPr lang="en-AU" sz="2400" dirty="0" smtClean="0"/>
              <a:t>This means that we will have to work harder to get to the next level.</a:t>
            </a:r>
            <a:endParaRPr lang="en-AU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998024"/>
              </p:ext>
            </p:extLst>
          </p:nvPr>
        </p:nvGraphicFramePr>
        <p:xfrm>
          <a:off x="5292081" y="1052737"/>
          <a:ext cx="3168350" cy="5169484"/>
        </p:xfrm>
        <a:graphic>
          <a:graphicData uri="http://schemas.openxmlformats.org/drawingml/2006/table">
            <a:tbl>
              <a:tblPr firstRow="1" firstCol="1" bandRow="1"/>
              <a:tblGrid>
                <a:gridCol w="623581"/>
                <a:gridCol w="623581"/>
                <a:gridCol w="623581"/>
                <a:gridCol w="623581"/>
                <a:gridCol w="674026"/>
              </a:tblGrid>
              <a:tr h="604220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A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ROCKY RHODES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122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AU" sz="240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AU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AU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AU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AU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AU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AU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AU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strike="sng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AU" sz="2400" strike="sngStrike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strike="sng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AU" sz="2400" strike="sngStrike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2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2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3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300" b="1" dirty="0">
                          <a:effectLst/>
                          <a:latin typeface="Broadway"/>
                          <a:ea typeface="Calibri"/>
                          <a:cs typeface="Times New Roman"/>
                        </a:rPr>
                        <a:t>AT GREEN LEVEL 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MAINTAINING POSITIVE BEHAVIOUR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93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</a:t>
                      </a:r>
                      <a:endParaRPr lang="en-AU" sz="24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A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RED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CARD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A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RED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CARD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51298" y="476672"/>
            <a:ext cx="38330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Tick Charts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72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648312"/>
              </p:ext>
            </p:extLst>
          </p:nvPr>
        </p:nvGraphicFramePr>
        <p:xfrm>
          <a:off x="1043608" y="836712"/>
          <a:ext cx="3168350" cy="5280083"/>
        </p:xfrm>
        <a:graphic>
          <a:graphicData uri="http://schemas.openxmlformats.org/drawingml/2006/table">
            <a:tbl>
              <a:tblPr firstRow="1" firstCol="1" bandRow="1"/>
              <a:tblGrid>
                <a:gridCol w="623581"/>
                <a:gridCol w="623581"/>
                <a:gridCol w="623581"/>
                <a:gridCol w="623581"/>
                <a:gridCol w="674026"/>
              </a:tblGrid>
              <a:tr h="636700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A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ROCKY RHODES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169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AU" sz="240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AU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strike="sng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AU" sz="2400" strike="sngStrike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strike="sng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AU" sz="2400" strike="sngStrike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strike="sng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AU" sz="2400" strike="sngStrike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strike="sng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AU" sz="2400" strike="sngStrike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strike="sng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AU" sz="2400" strike="sngStrike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strike="sng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AU" sz="2400" strike="sngStrike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strike="sng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AU" sz="2400" strike="sngStrike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strike="sng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</a:t>
                      </a:r>
                      <a:endParaRPr lang="en-AU" sz="2400" strike="sngStrike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9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9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9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300" b="1" dirty="0">
                          <a:effectLst/>
                          <a:latin typeface="Broadway"/>
                          <a:ea typeface="Calibri"/>
                          <a:cs typeface="Times New Roman"/>
                        </a:rPr>
                        <a:t>AT GREEN LEVEL 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MAINTAINING POSITIVE BEHAVIOUR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99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</a:t>
                      </a:r>
                      <a:endParaRPr lang="en-AU" sz="24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</a:t>
                      </a:r>
                      <a:endParaRPr kumimoji="0" lang="en-A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</a:t>
                      </a:r>
                      <a:endParaRPr kumimoji="0" lang="en-A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8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A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</a:t>
                      </a:r>
                      <a:endParaRPr kumimoji="0" lang="en-A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CARD</a:t>
                      </a:r>
                      <a:endParaRPr lang="en-AU" sz="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A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RED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CARD</a:t>
                      </a:r>
                      <a:endParaRPr lang="en-A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62624" y="1052736"/>
            <a:ext cx="34563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If we get </a:t>
            </a:r>
            <a:r>
              <a:rPr lang="en-AU" sz="2400" b="1" dirty="0" smtClean="0"/>
              <a:t>four </a:t>
            </a:r>
            <a:r>
              <a:rPr lang="en-AU" sz="2400" b="1" dirty="0" smtClean="0">
                <a:solidFill>
                  <a:srgbClr val="FF0000"/>
                </a:solidFill>
              </a:rPr>
              <a:t>red crosses</a:t>
            </a:r>
            <a:r>
              <a:rPr lang="en-AU" sz="2400" dirty="0" smtClean="0"/>
              <a:t> we will have to take home a </a:t>
            </a:r>
            <a:r>
              <a:rPr lang="en-AU" sz="2400" b="1" dirty="0" smtClean="0">
                <a:solidFill>
                  <a:srgbClr val="FF0000"/>
                </a:solidFill>
              </a:rPr>
              <a:t>Red Card.</a:t>
            </a:r>
          </a:p>
          <a:p>
            <a:endParaRPr lang="en-AU" sz="2400" dirty="0"/>
          </a:p>
          <a:p>
            <a:r>
              <a:rPr lang="en-AU" sz="2400" dirty="0" smtClean="0"/>
              <a:t>We will also have to spend </a:t>
            </a:r>
            <a:r>
              <a:rPr lang="en-AU" sz="2400" b="1" dirty="0" smtClean="0"/>
              <a:t>two days</a:t>
            </a:r>
            <a:r>
              <a:rPr lang="en-AU" sz="2400" dirty="0" smtClean="0"/>
              <a:t> in the </a:t>
            </a:r>
            <a:r>
              <a:rPr lang="en-AU" sz="2400" b="1" dirty="0" smtClean="0"/>
              <a:t>Reflection Room</a:t>
            </a:r>
            <a:r>
              <a:rPr lang="en-AU" sz="2400" dirty="0" smtClean="0"/>
              <a:t>.</a:t>
            </a:r>
          </a:p>
          <a:p>
            <a:endParaRPr lang="en-AU" sz="2400" dirty="0"/>
          </a:p>
          <a:p>
            <a:r>
              <a:rPr lang="en-AU" sz="2400" dirty="0" smtClean="0"/>
              <a:t>We will lose </a:t>
            </a:r>
            <a:r>
              <a:rPr lang="en-AU" sz="2400" b="1" dirty="0" smtClean="0">
                <a:solidFill>
                  <a:srgbClr val="00B050"/>
                </a:solidFill>
              </a:rPr>
              <a:t>Green Ticks</a:t>
            </a:r>
            <a:r>
              <a:rPr lang="en-AU" sz="2400" dirty="0" smtClean="0"/>
              <a:t> and may even need to drop back to the </a:t>
            </a:r>
            <a:r>
              <a:rPr lang="en-AU" sz="2400" b="1" dirty="0" smtClean="0">
                <a:solidFill>
                  <a:srgbClr val="FF0000"/>
                </a:solidFill>
              </a:rPr>
              <a:t>RED LEVEL</a:t>
            </a:r>
            <a:r>
              <a:rPr lang="en-AU" sz="2400" b="1" dirty="0" smtClean="0"/>
              <a:t>…………</a:t>
            </a:r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4394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OSITIVE BEHAVIOUR 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CLASSROOM LEVELS&amp;quot;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5&quot;/&gt;&lt;property id=&quot;20307&quot; value=&quot;258&quot;/&gt;&lt;/object&gt;&lt;object type=&quot;3&quot; unique_id=&quot;10008&quot;&gt;&lt;property id=&quot;20148&quot; value=&quot;5&quot;/&gt;&lt;property id=&quot;20300&quot; value=&quot;Slide 6&quot;/&gt;&lt;property id=&quot;20307&quot; value=&quot;260&quot;/&gt;&lt;/object&gt;&lt;object type=&quot;3&quot; unique_id=&quot;10009&quot;&gt;&lt;property id=&quot;20148&quot; value=&quot;5&quot;/&gt;&lt;property id=&quot;20300&quot; value=&quot;Slide 7&quot;/&gt;&lt;property id=&quot;20307&quot; value=&quot;261&quot;/&gt;&lt;/object&gt;&lt;object type=&quot;3&quot; unique_id=&quot;10010&quot;&gt;&lt;property id=&quot;20148&quot; value=&quot;5&quot;/&gt;&lt;property id=&quot;20300&quot; value=&quot;Slide 8&quot;/&gt;&lt;property id=&quot;20307&quot; value=&quot;262&quot;/&gt;&lt;/object&gt;&lt;object type=&quot;3&quot; unique_id=&quot;10011&quot;&gt;&lt;property id=&quot;20148&quot; value=&quot;5&quot;/&gt;&lt;property id=&quot;20300&quot; value=&quot;Slide 9&quot;/&gt;&lt;property id=&quot;20307&quot; value=&quot;263&quot;/&gt;&lt;/object&gt;&lt;object type=&quot;3&quot; unique_id=&quot;10012&quot;&gt;&lt;property id=&quot;20148&quot; value=&quot;5&quot;/&gt;&lt;property id=&quot;20300&quot; value=&quot;Slide 10&quot;/&gt;&lt;property id=&quot;20307&quot; value=&quot;266&quot;/&gt;&lt;/object&gt;&lt;object type=&quot;3&quot; unique_id=&quot;10013&quot;&gt;&lt;property id=&quot;20148&quot; value=&quot;5&quot;/&gt;&lt;property id=&quot;20300&quot; value=&quot;Slide 11&quot;/&gt;&lt;property id=&quot;20307&quot; value=&quot;267&quot;/&gt;&lt;/object&gt;&lt;object type=&quot;3&quot; unique_id=&quot;10014&quot;&gt;&lt;property id=&quot;20148&quot; value=&quot;5&quot;/&gt;&lt;property id=&quot;20300&quot; value=&quot;Slide 12&quot;/&gt;&lt;property id=&quot;20307&quot; value=&quot;268&quot;/&gt;&lt;/object&gt;&lt;object type=&quot;3&quot; unique_id=&quot;10015&quot;&gt;&lt;property id=&quot;20148&quot; value=&quot;5&quot;/&gt;&lt;property id=&quot;20300&quot; value=&quot;Slide 13&quot;/&gt;&lt;property id=&quot;20307&quot; value=&quot;264&quot;/&gt;&lt;/object&gt;&lt;object type=&quot;3&quot; unique_id=&quot;10016&quot;&gt;&lt;property id=&quot;20148&quot; value=&quot;5&quot;/&gt;&lt;property id=&quot;20300&quot; value=&quot;Slide 14&quot;/&gt;&lt;property id=&quot;20307&quot; value=&quot;265&quot;/&gt;&lt;/object&gt;&lt;object type=&quot;3&quot; unique_id=&quot;10017&quot;&gt;&lt;property id=&quot;20148&quot; value=&quot;5&quot;/&gt;&lt;property id=&quot;20300&quot; value=&quot;Slide 15&quot;/&gt;&lt;property id=&quot;20307&quot; value=&quot;269&quot;/&gt;&lt;/object&gt;&lt;object type=&quot;3&quot; unique_id=&quot;10018&quot;&gt;&lt;property id=&quot;20148&quot; value=&quot;5&quot;/&gt;&lt;property id=&quot;20300&quot; value=&quot;Slide 16&quot;/&gt;&lt;property id=&quot;20307&quot; value=&quot;271&quot;/&gt;&lt;/object&gt;&lt;object type=&quot;3&quot; unique_id=&quot;10019&quot;&gt;&lt;property id=&quot;20148&quot; value=&quot;5&quot;/&gt;&lt;property id=&quot;20300&quot; value=&quot;Slide 17&quot;/&gt;&lt;property id=&quot;20307&quot; value=&quot;270&quot;/&gt;&lt;/object&gt;&lt;object type=&quot;3&quot; unique_id=&quot;10020&quot;&gt;&lt;property id=&quot;20148&quot; value=&quot;5&quot;/&gt;&lt;property id=&quot;20300&quot; value=&quot;Slide 18&quot;/&gt;&lt;property id=&quot;20307&quot; value=&quot;272&quot;/&gt;&lt;/object&gt;&lt;object type=&quot;3&quot; unique_id=&quot;10021&quot;&gt;&lt;property id=&quot;20148&quot; value=&quot;5&quot;/&gt;&lt;property id=&quot;20300&quot; value=&quot;Slide 19&quot;/&gt;&lt;property id=&quot;20307&quot; value=&quot;273&quot;/&gt;&lt;/object&gt;&lt;object type=&quot;3&quot; unique_id=&quot;10022&quot;&gt;&lt;property id=&quot;20148&quot; value=&quot;5&quot;/&gt;&lt;property id=&quot;20300&quot; value=&quot;Slide 20&quot;/&gt;&lt;property id=&quot;20307&quot; value=&quot;274&quot;/&gt;&lt;/object&gt;&lt;object type=&quot;3&quot; unique_id=&quot;10023&quot;&gt;&lt;property id=&quot;20148&quot; value=&quot;5&quot;/&gt;&lt;property id=&quot;20300&quot; value=&quot;Slide 21&quot;/&gt;&lt;property id=&quot;20307&quot; value=&quot;275&quot;/&gt;&lt;/object&gt;&lt;object type=&quot;3&quot; unique_id=&quot;10024&quot;&gt;&lt;property id=&quot;20148&quot; value=&quot;5&quot;/&gt;&lt;property id=&quot;20300&quot; value=&quot;Slide 22&quot;/&gt;&lt;property id=&quot;20307&quot; value=&quot;276&quot;/&gt;&lt;/object&gt;&lt;object type=&quot;3&quot; unique_id=&quot;10025&quot;&gt;&lt;property id=&quot;20148&quot; value=&quot;5&quot;/&gt;&lt;property id=&quot;20300&quot; value=&quot;Slide 24&quot;/&gt;&lt;property id=&quot;20307&quot; value=&quot;277&quot;/&gt;&lt;/object&gt;&lt;object type=&quot;3&quot; unique_id=&quot;10026&quot;&gt;&lt;property id=&quot;20148&quot; value=&quot;5&quot;/&gt;&lt;property id=&quot;20300&quot; value=&quot;Slide 25&quot;/&gt;&lt;property id=&quot;20307&quot; value=&quot;278&quot;/&gt;&lt;/object&gt;&lt;object type=&quot;3&quot; unique_id=&quot;10027&quot;&gt;&lt;property id=&quot;20148&quot; value=&quot;5&quot;/&gt;&lt;property id=&quot;20300&quot; value=&quot;Slide 23 - &amp;quot;Some examples of school citizenship&amp;quot;&quot;/&gt;&lt;property id=&quot;20307&quot; value=&quot;279&quot;/&gt;&lt;/object&gt;&lt;object type=&quot;3&quot; unique_id=&quot;10028&quot;&gt;&lt;property id=&quot;20148&quot; value=&quot;5&quot;/&gt;&lt;property id=&quot;20300&quot; value=&quot;Slide 4 - &amp;quot;Exceptional Level&amp;quot;&quot;/&gt;&lt;property id=&quot;20307&quot; value=&quot;28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302</TotalTime>
  <Words>1524</Words>
  <Application>Microsoft Office PowerPoint</Application>
  <PresentationFormat>On-screen Show (4:3)</PresentationFormat>
  <Paragraphs>367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Executive</vt:lpstr>
      <vt:lpstr>STEP UP BEHAVIOUR LEVELS</vt:lpstr>
      <vt:lpstr>CLASSROOM LEVELS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examples of school citizenship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BEHAVIOUR</dc:title>
  <dc:creator>Foster, Katrina</dc:creator>
  <cp:lastModifiedBy>Shaun</cp:lastModifiedBy>
  <cp:revision>27</cp:revision>
  <cp:lastPrinted>2016-03-03T00:04:30Z</cp:lastPrinted>
  <dcterms:created xsi:type="dcterms:W3CDTF">2014-08-27T03:33:04Z</dcterms:created>
  <dcterms:modified xsi:type="dcterms:W3CDTF">2016-03-13T05:56:13Z</dcterms:modified>
</cp:coreProperties>
</file>